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92" r:id="rId11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66"/>
    <a:srgbClr val="FFFFCC"/>
    <a:srgbClr val="CCECFF"/>
    <a:srgbClr val="FFCCFF"/>
    <a:srgbClr val="CCFF66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42EEE52-2D6C-4D81-8EFF-49B5CEF4802C}" type="slidenum">
              <a:rPr lang="en-US" altLang="th-TH" sz="1200" smtClean="0"/>
              <a:pPr eaLnBrk="1" hangingPunct="1"/>
              <a:t>2</a:t>
            </a:fld>
            <a:endParaRPr lang="en-US" altLang="th-TH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B28F0D-C57D-458A-AE39-AC08165AD401}" type="slidenum">
              <a:rPr lang="en-US" altLang="th-TH" sz="1200" smtClean="0"/>
              <a:pPr eaLnBrk="1" hangingPunct="1"/>
              <a:t>3</a:t>
            </a:fld>
            <a:endParaRPr lang="en-US" altLang="th-TH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5DF0DD6-7A7B-402B-A1BD-775288F75B91}" type="slidenum">
              <a:rPr lang="en-US" altLang="th-TH" sz="1200" smtClean="0"/>
              <a:pPr eaLnBrk="1" hangingPunct="1"/>
              <a:t>4</a:t>
            </a:fld>
            <a:endParaRPr lang="en-US" altLang="th-TH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B016DEB-F183-4106-B7CB-CBACC0A02F97}" type="slidenum">
              <a:rPr lang="en-US" altLang="th-TH" sz="1200" smtClean="0"/>
              <a:pPr eaLnBrk="1" hangingPunct="1"/>
              <a:t>5</a:t>
            </a:fld>
            <a:endParaRPr lang="en-US" altLang="th-TH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4C69A46-F089-4A8C-9C1A-130081ACC1F5}" type="slidenum">
              <a:rPr lang="en-US" altLang="th-TH" sz="1200" smtClean="0"/>
              <a:pPr eaLnBrk="1" hangingPunct="1"/>
              <a:t>6</a:t>
            </a:fld>
            <a:endParaRPr lang="en-US" altLang="th-TH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th-T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74064A3-362A-489B-93E7-2FABA81D4F65}" type="slidenum">
              <a:rPr lang="en-US" altLang="th-TH" sz="1200" smtClean="0"/>
              <a:pPr eaLnBrk="1" hangingPunct="1"/>
              <a:t>7</a:t>
            </a:fld>
            <a:endParaRPr lang="en-US" altLang="th-TH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659F3C2-FB29-4CE2-88F6-A8DD65963D20}" type="slidenum">
              <a:rPr lang="en-US" altLang="th-TH" sz="1200" smtClean="0"/>
              <a:pPr eaLnBrk="1" hangingPunct="1"/>
              <a:t>8</a:t>
            </a:fld>
            <a:endParaRPr lang="en-US" altLang="th-TH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C8C7AE-4FA6-4B6E-A42B-BF95C6459CCF}" type="slidenum">
              <a:rPr lang="en-US" altLang="th-TH" sz="1200" smtClean="0"/>
              <a:pPr eaLnBrk="1" hangingPunct="1"/>
              <a:t>9</a:t>
            </a:fld>
            <a:endParaRPr lang="en-US" altLang="th-TH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 smtClean="0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fld id="{CD4D4422-12D4-45BB-90BC-D692B72B9767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F7C60FF-9D5E-4669-B1C1-70192814E5D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19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25E7A32E-220B-4C4C-996D-9984EF5DEF5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4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73F5909-BA4A-4F15-9805-8B6CA4093C6E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66A67CC-1C24-4EF7-8B9F-A8C629680DE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2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D475037-EF0F-4DE9-8899-94B158CE2FF0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8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BE6D496-A9DF-4D7B-9E77-84FBDE54F8D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3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5070FDD-917B-40D7-92BE-0A5626CDE26D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6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3E5F3B0-A7D7-4044-AA04-752A986E391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8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1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C6EB00C8-658B-46C3-92B3-516152788597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3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70925" y="6399213"/>
            <a:ext cx="390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2EBCD730-8DAB-4D1F-85C0-D0AC19600758}" type="slidenum">
              <a:rPr lang="th-TH" altLang="th-TH" sz="1400"/>
              <a:pPr/>
              <a:t>‹#›</a:t>
            </a:fld>
            <a:endParaRPr lang="th-TH" altLang="th-TH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209800"/>
            <a:ext cx="8532440" cy="1143000"/>
          </a:xfrm>
          <a:noFill/>
          <a:ln/>
        </p:spPr>
        <p:txBody>
          <a:bodyPr/>
          <a:lstStyle/>
          <a:p>
            <a:r>
              <a:rPr lang="en-US" altLang="th-TH" sz="3000" b="1" dirty="0" smtClean="0"/>
              <a:t>Introduction : Principle of Programming</a:t>
            </a:r>
            <a:endParaRPr lang="th-TH" altLang="th-TH" sz="30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717032"/>
            <a:ext cx="6876256" cy="2362200"/>
          </a:xfrm>
          <a:noFill/>
          <a:ln/>
        </p:spPr>
        <p:txBody>
          <a:bodyPr/>
          <a:lstStyle/>
          <a:p>
            <a:pPr algn="l"/>
            <a:r>
              <a:rPr lang="en-US" altLang="th-TH" sz="2000" dirty="0" err="1" smtClean="0"/>
              <a:t>Juthawut</a:t>
            </a:r>
            <a:r>
              <a:rPr lang="th-TH" altLang="th-TH" sz="2000" dirty="0" smtClean="0"/>
              <a:t>  </a:t>
            </a:r>
            <a:r>
              <a:rPr lang="en-US" altLang="th-TH" sz="2000" dirty="0" err="1" smtClean="0"/>
              <a:t>Chantharamalee</a:t>
            </a:r>
            <a:r>
              <a:rPr lang="th-TH" altLang="th-TH" sz="2000" dirty="0" smtClean="0"/>
              <a:t> </a:t>
            </a:r>
          </a:p>
          <a:p>
            <a:pPr algn="l"/>
            <a:r>
              <a:rPr lang="en-US" altLang="th-TH" sz="2000" dirty="0" smtClean="0"/>
              <a:t>Curriculum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th-TH" altLang="th-TH" sz="2000" dirty="0" err="1"/>
              <a:t>Computer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Faculty</a:t>
            </a:r>
            <a:r>
              <a:rPr lang="th-TH" altLang="th-TH" sz="2000" dirty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 and Technology</a:t>
            </a:r>
            <a:r>
              <a:rPr lang="th-TH" altLang="th-TH" sz="2000" dirty="0" smtClean="0"/>
              <a:t>,  </a:t>
            </a:r>
            <a:r>
              <a:rPr lang="en-US" altLang="th-TH" sz="2000" dirty="0" err="1" smtClean="0"/>
              <a:t>Suan</a:t>
            </a:r>
            <a:r>
              <a:rPr lang="en-US" altLang="th-TH" sz="2000" dirty="0" smtClean="0"/>
              <a:t> </a:t>
            </a:r>
            <a:r>
              <a:rPr lang="en-US" altLang="th-TH" sz="2000" dirty="0" err="1" smtClean="0"/>
              <a:t>Dusit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University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Email</a:t>
            </a:r>
            <a:r>
              <a:rPr lang="th-TH" altLang="th-TH" sz="2000" dirty="0"/>
              <a:t>:  </a:t>
            </a:r>
            <a:r>
              <a:rPr lang="en-US" altLang="th-TH" sz="2000" dirty="0" err="1" smtClean="0"/>
              <a:t>jchantharamalee</a:t>
            </a:r>
            <a:r>
              <a:rPr lang="th-TH" altLang="th-TH" sz="2000" dirty="0" smtClean="0"/>
              <a:t>@</a:t>
            </a:r>
            <a:r>
              <a:rPr lang="en-US" altLang="th-TH" sz="2000" dirty="0" smtClean="0"/>
              <a:t>yahoo.com</a:t>
            </a:r>
            <a:endParaRPr lang="th-TH" altLang="th-TH" sz="2000" dirty="0"/>
          </a:p>
          <a:p>
            <a:pPr algn="l"/>
            <a:r>
              <a:rPr lang="th-TH" altLang="th-TH" sz="2000" dirty="0"/>
              <a:t>URL:    </a:t>
            </a:r>
            <a:r>
              <a:rPr lang="th-TH" altLang="th-TH" sz="2000" dirty="0" smtClean="0"/>
              <a:t>http://</a:t>
            </a:r>
            <a:r>
              <a:rPr lang="en-US" altLang="th-TH" sz="2000" dirty="0" smtClean="0"/>
              <a:t>dusithost.dusit.ac.th</a:t>
            </a:r>
            <a:r>
              <a:rPr lang="th-TH" altLang="th-TH" sz="2000" dirty="0" smtClean="0"/>
              <a:t>/~</a:t>
            </a:r>
            <a:r>
              <a:rPr lang="en-US" altLang="th-TH" sz="2000" dirty="0" err="1" smtClean="0"/>
              <a:t>juthawut_cha</a:t>
            </a:r>
            <a:r>
              <a:rPr lang="en-US" altLang="th-TH" sz="2000" dirty="0" smtClean="0"/>
              <a:t>/home.htm</a:t>
            </a:r>
            <a:endParaRPr lang="th-TH" altLang="th-TH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sz="3200" b="1" dirty="0" err="1" smtClean="0"/>
              <a:t>Introduciton</a:t>
            </a:r>
            <a:r>
              <a:rPr lang="en-US" altLang="th-TH" sz="3200" b="1" dirty="0" smtClean="0"/>
              <a:t> : The End</a:t>
            </a:r>
            <a:r>
              <a:rPr lang="th-TH" altLang="th-TH" sz="3200" b="1" dirty="0" smtClean="0"/>
              <a:t> (</a:t>
            </a:r>
            <a:r>
              <a:rPr lang="en-US" altLang="th-TH" sz="3200" b="1" dirty="0" smtClean="0"/>
              <a:t>Any Question?</a:t>
            </a:r>
            <a:r>
              <a:rPr lang="th-TH" altLang="th-TH" sz="3200" b="1" dirty="0" smtClean="0"/>
              <a:t>)</a:t>
            </a:r>
            <a:endParaRPr lang="th-TH" alt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3568" y="2492375"/>
            <a:ext cx="8460432" cy="720601"/>
          </a:xfrm>
        </p:spPr>
        <p:txBody>
          <a:bodyPr/>
          <a:lstStyle/>
          <a:p>
            <a:pPr eaLnBrk="1" hangingPunct="1"/>
            <a:r>
              <a:rPr lang="th-TH" altLang="th-TH" sz="4800" dirty="0" smtClean="0">
                <a:solidFill>
                  <a:schemeClr val="tx1"/>
                </a:solidFill>
                <a:cs typeface="LilyUPC" pitchFamily="34" charset="-34"/>
              </a:rPr>
              <a:t>หลักการเขียนโปรแกรม   รหัส</a:t>
            </a:r>
            <a:r>
              <a:rPr lang="th-TH" altLang="th-TH" sz="4800" dirty="0">
                <a:solidFill>
                  <a:schemeClr val="tx1"/>
                </a:solidFill>
                <a:cs typeface="LilyUPC" pitchFamily="34" charset="-34"/>
              </a:rPr>
              <a:t>วิชา </a:t>
            </a:r>
            <a:r>
              <a:rPr lang="en-US" altLang="th-TH" sz="4800" dirty="0" smtClean="0">
                <a:solidFill>
                  <a:schemeClr val="tx1"/>
                </a:solidFill>
                <a:cs typeface="LilyUPC" pitchFamily="34" charset="-34"/>
              </a:rPr>
              <a:t> </a:t>
            </a:r>
            <a:r>
              <a:rPr lang="en-US" altLang="th-TH" sz="4800" dirty="0" smtClean="0">
                <a:solidFill>
                  <a:schemeClr val="tx1"/>
                </a:solidFill>
                <a:latin typeface="Adobe Caslon Pro" pitchFamily="18" charset="0"/>
                <a:cs typeface="BrowalliaUPC" panose="020B0604020202020204" pitchFamily="34" charset="-34"/>
              </a:rPr>
              <a:t>2201-2410</a:t>
            </a:r>
          </a:p>
        </p:txBody>
      </p:sp>
    </p:spTree>
    <p:extLst>
      <p:ext uri="{BB962C8B-B14F-4D97-AF65-F5344CB8AC3E}">
        <p14:creationId xmlns:p14="http://schemas.microsoft.com/office/powerpoint/2010/main" val="241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8208912" cy="432048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มีทักษะในการวิเคราะห์ขั้นตอนวิธี </a:t>
            </a:r>
            <a:r>
              <a:rPr lang="th-TH" altLang="th-TH" sz="3600" b="0" dirty="0" smtClean="0">
                <a:cs typeface="LilyUPC" pitchFamily="34" charset="-34"/>
                <a:hlinkClick r:id="rId3" action="ppaction://hlinksldjump"/>
              </a:rPr>
              <a:t>(</a:t>
            </a:r>
            <a:r>
              <a:rPr lang="en-US" altLang="th-TH" sz="3600" b="0" dirty="0" smtClean="0">
                <a:cs typeface="LilyUPC" pitchFamily="34" charset="-34"/>
                <a:hlinkClick r:id="rId3" action="ppaction://hlinksldjump"/>
              </a:rPr>
              <a:t>Algorithm) </a:t>
            </a:r>
            <a:r>
              <a:rPr lang="th-TH" altLang="th-TH" sz="3600" b="0" dirty="0" smtClean="0">
                <a:cs typeface="LilyUPC" pitchFamily="34" charset="-34"/>
              </a:rPr>
              <a:t>เพื่อแก้ปัญหาอย่างง่าย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รู้ขั้นตอนวิธีการเขียนโปรแกรมเพื่อแก้ปัญหา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มีทักษะในการเขียนผังงาน </a:t>
            </a:r>
            <a:r>
              <a:rPr lang="th-TH" altLang="th-TH" sz="3600" b="0" dirty="0" smtClean="0">
                <a:cs typeface="LilyUPC" pitchFamily="34" charset="-34"/>
                <a:hlinkClick r:id="rId3" action="ppaction://hlinksldjump"/>
              </a:rPr>
              <a:t>(</a:t>
            </a:r>
            <a:r>
              <a:rPr lang="en-US" altLang="th-TH" sz="3600" b="0" dirty="0" smtClean="0">
                <a:cs typeface="LilyUPC" pitchFamily="34" charset="-34"/>
                <a:hlinkClick r:id="rId3" action="ppaction://hlinksldjump"/>
              </a:rPr>
              <a:t>Flowchart)</a:t>
            </a:r>
            <a:endParaRPr lang="en-US" altLang="th-TH" sz="3600" b="0" dirty="0" smtClean="0"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มีทักษะในการเขียนรหัสเทียม </a:t>
            </a:r>
            <a:r>
              <a:rPr lang="th-TH" altLang="th-TH" sz="3600" b="0" dirty="0" smtClean="0">
                <a:cs typeface="LilyUPC" pitchFamily="34" charset="-34"/>
                <a:hlinkClick r:id="rId3" action="ppaction://hlinksldjump"/>
              </a:rPr>
              <a:t>(</a:t>
            </a:r>
            <a:r>
              <a:rPr lang="en-US" altLang="th-TH" sz="3600" b="0" dirty="0" err="1" smtClean="0">
                <a:cs typeface="LilyUPC" pitchFamily="34" charset="-34"/>
                <a:hlinkClick r:id="rId3" action="ppaction://hlinksldjump"/>
              </a:rPr>
              <a:t>Pseudocode</a:t>
            </a:r>
            <a:r>
              <a:rPr lang="en-US" altLang="th-TH" sz="3600" b="0" dirty="0" smtClean="0">
                <a:cs typeface="LilyUPC" pitchFamily="34" charset="-34"/>
                <a:hlinkClick r:id="rId3" action="ppaction://hlinksldjump"/>
              </a:rPr>
              <a:t>) </a:t>
            </a:r>
            <a:r>
              <a:rPr lang="th-TH" altLang="th-TH" sz="3600" b="0" dirty="0" smtClean="0">
                <a:cs typeface="LilyUPC" pitchFamily="34" charset="-34"/>
              </a:rPr>
              <a:t>จากผังงาน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ออกแบบและพัฒนาโปรแกรมขนาดเล็ก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มีกิจนิสัยการทำงานอย่างมีระเบียบ</a:t>
            </a:r>
            <a:endParaRPr lang="th-TH" altLang="th-TH" sz="36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 typeface="Microsoft Sans Serif" pitchFamily="34" charset="0"/>
              <a:buAutoNum type="arabicPeriod"/>
            </a:pPr>
            <a:endParaRPr lang="en-US" altLang="th-TH" sz="36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702624" cy="720080"/>
          </a:xfrm>
        </p:spPr>
        <p:txBody>
          <a:bodyPr/>
          <a:lstStyle/>
          <a:p>
            <a:pPr eaLnBrk="1" hangingPunct="1"/>
            <a:r>
              <a:rPr lang="th-TH" altLang="th-TH" sz="4400" smtClean="0">
                <a:solidFill>
                  <a:schemeClr val="tx1"/>
                </a:solidFill>
                <a:cs typeface="LilyUPC" pitchFamily="34" charset="-34"/>
              </a:rPr>
              <a:t>จุดประสงค์รายวิชา</a:t>
            </a:r>
            <a:endParaRPr lang="ru-RU" altLang="th-TH" sz="4400" smtClean="0">
              <a:solidFill>
                <a:schemeClr val="tx1"/>
              </a:solidFill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38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136903" cy="4464496"/>
          </a:xfrm>
        </p:spPr>
        <p:txBody>
          <a:bodyPr/>
          <a:lstStyle/>
          <a:p>
            <a:pPr marL="0" indent="0" algn="thaiDist" eaLnBrk="1" hangingPunct="1">
              <a:lnSpc>
                <a:spcPct val="80000"/>
              </a:lnSpc>
              <a:buNone/>
            </a:pPr>
            <a:r>
              <a:rPr lang="th-TH" altLang="th-TH" sz="3600" b="0" dirty="0" smtClean="0">
                <a:solidFill>
                  <a:srgbClr val="FFC000"/>
                </a:solidFill>
                <a:latin typeface="LilyUPC" pitchFamily="34" charset="-34"/>
                <a:cs typeface="LilyUPC" pitchFamily="34" charset="-34"/>
              </a:rPr>
              <a:t>1. อัลกอริทึม (</a:t>
            </a:r>
            <a:r>
              <a:rPr lang="en-US" altLang="th-TH" sz="3600" b="0" dirty="0" smtClean="0">
                <a:solidFill>
                  <a:srgbClr val="FFC000"/>
                </a:solidFill>
                <a:latin typeface="LilyUPC" pitchFamily="34" charset="-34"/>
                <a:cs typeface="LilyUPC" pitchFamily="34" charset="-34"/>
              </a:rPr>
              <a:t>Algorithm) </a:t>
            </a:r>
            <a:r>
              <a:rPr lang="th-TH" altLang="th-TH" sz="3600" b="0" dirty="0" smtClean="0">
                <a:latin typeface="LilyUPC" pitchFamily="34" charset="-34"/>
                <a:cs typeface="LilyUPC" pitchFamily="34" charset="-34"/>
              </a:rPr>
              <a:t>คือ กลุ่มของขั้นตอนหรือกฎเกณฑ์ที่จะนำพาไปสู่การแก้ปัญหา คือ ขั้นตอนวิธีที่ประกอบด้วยชุดคำสั่งเป็นขั้นเป็นตอนที่ชัดเจน และรับประกันว่าเมื่อได้ปฏิบัติถูกต้องตามขั้นตอนจนครบก็จะได้ผลลัพธ์ที่ถูก ต้องตามต้อง</a:t>
            </a:r>
          </a:p>
          <a:p>
            <a:pPr marL="0" indent="0" algn="thaiDist" eaLnBrk="1" hangingPunct="1">
              <a:lnSpc>
                <a:spcPct val="80000"/>
              </a:lnSpc>
              <a:buNone/>
            </a:pPr>
            <a:r>
              <a:rPr lang="th-TH" altLang="th-TH" sz="3600" b="0" dirty="0" smtClean="0">
                <a:solidFill>
                  <a:srgbClr val="FFC000"/>
                </a:solidFill>
                <a:latin typeface="LilyUPC" pitchFamily="34" charset="-34"/>
                <a:cs typeface="LilyUPC" pitchFamily="34" charset="-34"/>
              </a:rPr>
              <a:t>2. ผังงาน (</a:t>
            </a:r>
            <a:r>
              <a:rPr lang="en-US" altLang="th-TH" sz="3600" b="0" dirty="0" smtClean="0">
                <a:solidFill>
                  <a:srgbClr val="FFC000"/>
                </a:solidFill>
                <a:latin typeface="LilyUPC" pitchFamily="34" charset="-34"/>
                <a:cs typeface="LilyUPC" pitchFamily="34" charset="-34"/>
              </a:rPr>
              <a:t>Flowchart) </a:t>
            </a:r>
            <a:r>
              <a:rPr lang="th-TH" altLang="th-TH" sz="3600" b="0" dirty="0" smtClean="0">
                <a:latin typeface="LilyUPC" pitchFamily="34" charset="-34"/>
                <a:cs typeface="LilyUPC" pitchFamily="34" charset="-34"/>
              </a:rPr>
              <a:t>คือ การแสดงขั้นตอนวิธีการที่ใช้สัญลักษณ์ที่เข้าใจได้ง่าย แต่ให้รายละเอียดได้น้อยกว่า</a:t>
            </a:r>
          </a:p>
          <a:p>
            <a:pPr marL="0" indent="0" algn="thaiDist" eaLnBrk="1" hangingPunct="1">
              <a:lnSpc>
                <a:spcPct val="80000"/>
              </a:lnSpc>
              <a:buNone/>
            </a:pPr>
            <a:r>
              <a:rPr lang="th-TH" altLang="th-TH" sz="3600" b="0" dirty="0" smtClean="0">
                <a:solidFill>
                  <a:srgbClr val="FFC000"/>
                </a:solidFill>
                <a:latin typeface="LilyUPC" pitchFamily="34" charset="-34"/>
                <a:cs typeface="LilyUPC" pitchFamily="34" charset="-34"/>
              </a:rPr>
              <a:t>3. รหัสเทียม </a:t>
            </a:r>
            <a:r>
              <a:rPr lang="th-TH" altLang="th-TH" sz="3600" b="0" dirty="0" err="1" smtClean="0">
                <a:solidFill>
                  <a:srgbClr val="FFC000"/>
                </a:solidFill>
                <a:latin typeface="LilyUPC" pitchFamily="34" charset="-34"/>
                <a:cs typeface="LilyUPC" pitchFamily="34" charset="-34"/>
              </a:rPr>
              <a:t>หรือซู</a:t>
            </a:r>
            <a:r>
              <a:rPr lang="th-TH" altLang="th-TH" sz="3600" b="0" dirty="0" smtClean="0">
                <a:solidFill>
                  <a:srgbClr val="FFC000"/>
                </a:solidFill>
                <a:latin typeface="LilyUPC" pitchFamily="34" charset="-34"/>
                <a:cs typeface="LilyUPC" pitchFamily="34" charset="-34"/>
              </a:rPr>
              <a:t>โดโค้ด (</a:t>
            </a:r>
            <a:r>
              <a:rPr lang="en-US" altLang="th-TH" sz="3600" b="0" dirty="0" smtClean="0">
                <a:solidFill>
                  <a:srgbClr val="FFC000"/>
                </a:solidFill>
                <a:latin typeface="LilyUPC" pitchFamily="34" charset="-34"/>
                <a:cs typeface="LilyUPC" pitchFamily="34" charset="-34"/>
              </a:rPr>
              <a:t>Pseudo Code) </a:t>
            </a:r>
            <a:r>
              <a:rPr lang="th-TH" altLang="th-TH" sz="3600" b="0" dirty="0" smtClean="0">
                <a:latin typeface="LilyUPC" pitchFamily="34" charset="-34"/>
                <a:cs typeface="LilyUPC" pitchFamily="34" charset="-34"/>
              </a:rPr>
              <a:t>คือ รหัสจำลองที่ใช้เป็นตัวแทนของอัลกอริทึม โดยมีถ้อยคำหรือประโยคคำสั่งที่เขียนอยู่ในรูปแบบของภาษาอังกฤษที่ไม่ขึ้น กับภาษาคอมพิวเตอร์ใดภาษาหนึ่ง</a:t>
            </a:r>
            <a:endParaRPr lang="en-US" altLang="th-TH" sz="3600" b="0" dirty="0" smtClean="0">
              <a:latin typeface="LilyUPC" pitchFamily="34" charset="-34"/>
              <a:ea typeface="Gulim" pitchFamily="34" charset="-127"/>
              <a:cs typeface="LilyUPC" pitchFamily="34" charset="-34"/>
            </a:endParaRPr>
          </a:p>
          <a:p>
            <a:pPr marL="0" indent="0" algn="thaiDist" eaLnBrk="1" hangingPunct="1">
              <a:lnSpc>
                <a:spcPct val="80000"/>
              </a:lnSpc>
              <a:buNone/>
            </a:pPr>
            <a:endParaRPr lang="en-US" altLang="th-TH" sz="3600" b="0" dirty="0" smtClean="0">
              <a:latin typeface="LilyUPC" pitchFamily="34" charset="-34"/>
              <a:ea typeface="Gulim" pitchFamily="34" charset="-127"/>
              <a:cs typeface="LilyUPC" pitchFamily="34" charset="-34"/>
            </a:endParaRPr>
          </a:p>
        </p:txBody>
      </p:sp>
      <p:sp>
        <p:nvSpPr>
          <p:cNvPr id="4" name="Up Arrow 3">
            <a:hlinkClick r:id="rId3" action="ppaction://hlinksldjump"/>
          </p:cNvPr>
          <p:cNvSpPr/>
          <p:nvPr/>
        </p:nvSpPr>
        <p:spPr bwMode="auto">
          <a:xfrm>
            <a:off x="1000125" y="6021288"/>
            <a:ext cx="428625" cy="500063"/>
          </a:xfrm>
          <a:prstGeom prst="up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702624" cy="720080"/>
          </a:xfrm>
        </p:spPr>
        <p:txBody>
          <a:bodyPr/>
          <a:lstStyle/>
          <a:p>
            <a:pPr eaLnBrk="1" hangingPunct="1"/>
            <a:r>
              <a:rPr lang="th-TH" altLang="th-TH" sz="4400" dirty="0" smtClean="0">
                <a:solidFill>
                  <a:schemeClr val="tx1"/>
                </a:solidFill>
                <a:cs typeface="LilyUPC" pitchFamily="34" charset="-34"/>
              </a:rPr>
              <a:t>คำอธิบายเพิ่มเติม</a:t>
            </a:r>
            <a:endParaRPr lang="ru-RU" altLang="th-TH" sz="4400" dirty="0" smtClean="0">
              <a:solidFill>
                <a:schemeClr val="tx1"/>
              </a:solidFill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14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991922" cy="3314328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อธิบายความหมายและความสำคัญของหลักการเขียนโปรแกรม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วิเคราะห์ขั้นตอน วิธีการแก้ปัญหาด้วยคอมพิวเตอร์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ประยุกต์ใช้ผังงานและรหัสเทียมช่วยการเขียนโปรแกรม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th-TH" altLang="th-TH" sz="3600" b="0" dirty="0" smtClean="0">
                <a:cs typeface="LilyUPC" pitchFamily="34" charset="-34"/>
              </a:rPr>
              <a:t>ออกแบบโปรแกรมขนาดเล็ก</a:t>
            </a:r>
            <a:endParaRPr lang="th-TH" altLang="th-TH" sz="36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 typeface="Microsoft Sans Serif" pitchFamily="34" charset="0"/>
              <a:buAutoNum type="arabicPeriod"/>
            </a:pPr>
            <a:endParaRPr lang="en-US" altLang="th-TH" sz="3600" b="0" dirty="0" smtClean="0">
              <a:latin typeface="Calibri" pitchFamily="34" charset="0"/>
              <a:cs typeface="LilyUPC" pitchFamily="34" charset="-34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pPr eaLnBrk="1" hangingPunct="1"/>
            <a:r>
              <a:rPr lang="th-TH" altLang="th-TH" sz="4400" dirty="0" smtClean="0">
                <a:solidFill>
                  <a:schemeClr val="tx1"/>
                </a:solidFill>
                <a:cs typeface="LilyUPC" pitchFamily="34" charset="-34"/>
              </a:rPr>
              <a:t>มาตรฐานรายวิชา</a:t>
            </a:r>
            <a:endParaRPr lang="ru-RU" altLang="th-TH" sz="4400" dirty="0" smtClean="0">
              <a:solidFill>
                <a:schemeClr val="tx1"/>
              </a:solidFill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26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8137599" cy="4465042"/>
          </a:xfrm>
        </p:spPr>
        <p:txBody>
          <a:bodyPr/>
          <a:lstStyle/>
          <a:p>
            <a:pPr marL="0" indent="0" algn="thaiDist" eaLnBrk="1" hangingPunct="1">
              <a:lnSpc>
                <a:spcPct val="80000"/>
              </a:lnSpc>
              <a:buNone/>
            </a:pPr>
            <a:r>
              <a:rPr lang="th-TH" altLang="th-TH" sz="3600" b="0" dirty="0" smtClean="0">
                <a:cs typeface="LilyUPC" pitchFamily="34" charset="-34"/>
              </a:rPr>
              <a:t>    ศึกษา และปฏิบัติเกี่ยวกับหลักการ ขั้นตอนวิธี วิเคราะห์ปัญหา เขียนโปรแกรมกระบวนการทำงานในหน่วยความจำของคอมพิวเตอร์ ตรรกะกับเซต </a:t>
            </a:r>
            <a:r>
              <a:rPr lang="th-TH" altLang="th-TH" sz="3600" b="0" dirty="0" err="1" smtClean="0">
                <a:cs typeface="LilyUPC" pitchFamily="34" charset="-34"/>
              </a:rPr>
              <a:t>ตรรก</a:t>
            </a:r>
            <a:r>
              <a:rPr lang="th-TH" altLang="th-TH" sz="3600" b="0" dirty="0" smtClean="0">
                <a:cs typeface="LilyUPC" pitchFamily="34" charset="-34"/>
              </a:rPr>
              <a:t>กะกับการแก้โจทย์ปัญหาด้วยคอมพิวเตอร์ การเขียนผังงาน การเขียนรหัสเทียม การออกแบบและพัฒนาโปรแกรมขนาดเล็ก</a:t>
            </a:r>
            <a:endParaRPr lang="en-US" altLang="ko-KR" sz="36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  <a:p>
            <a:pPr marL="0" indent="0" algn="thaiDist" eaLnBrk="1" hangingPunct="1">
              <a:lnSpc>
                <a:spcPct val="80000"/>
              </a:lnSpc>
              <a:buNone/>
            </a:pPr>
            <a:endParaRPr lang="th-TH" altLang="th-TH" sz="36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  <a:p>
            <a:pPr marL="0" indent="0" algn="thaiDist" eaLnBrk="1" hangingPunct="1">
              <a:lnSpc>
                <a:spcPct val="80000"/>
              </a:lnSpc>
              <a:buNone/>
            </a:pPr>
            <a:endParaRPr lang="en-US" altLang="th-TH" sz="3600" b="0" dirty="0" smtClean="0">
              <a:latin typeface="Calibri" pitchFamily="34" charset="0"/>
              <a:cs typeface="LilyUPC" pitchFamily="34" charset="-34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702624" cy="792088"/>
          </a:xfrm>
        </p:spPr>
        <p:txBody>
          <a:bodyPr/>
          <a:lstStyle/>
          <a:p>
            <a:pPr eaLnBrk="1" hangingPunct="1"/>
            <a:r>
              <a:rPr lang="th-TH" altLang="th-TH" sz="4400" dirty="0" smtClean="0">
                <a:solidFill>
                  <a:schemeClr val="tx1"/>
                </a:solidFill>
                <a:cs typeface="LilyUPC" pitchFamily="34" charset="-34"/>
              </a:rPr>
              <a:t>คำอธิบายรายวิชา</a:t>
            </a:r>
            <a:endParaRPr lang="ru-RU" altLang="th-TH" sz="4400" dirty="0" smtClean="0">
              <a:solidFill>
                <a:schemeClr val="tx1"/>
              </a:solidFill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59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209607" cy="4896544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  <a:cs typeface="LilyUPC" pitchFamily="34" charset="-34"/>
              </a:rPr>
              <a:t>1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  <a:cs typeface="LilyUPC" pitchFamily="34" charset="-34"/>
              </a:rPr>
              <a:t>    </a:t>
            </a:r>
            <a:r>
              <a:rPr lang="th-TH" sz="3200" b="0" dirty="0" smtClean="0">
                <a:ea typeface="Gulim" pitchFamily="34" charset="-127"/>
                <a:cs typeface="LilyUPC" pitchFamily="34" charset="-34"/>
              </a:rPr>
              <a:t>การเขียนโปรแกรม</a:t>
            </a:r>
            <a:endParaRPr lang="th-TH" altLang="ko-KR" sz="32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  <a:cs typeface="LilyUPC" pitchFamily="34" charset="-34"/>
              </a:rPr>
              <a:t>2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  <a:cs typeface="LilyUPC" pitchFamily="34" charset="-34"/>
              </a:rPr>
              <a:t>    </a:t>
            </a:r>
            <a:r>
              <a:rPr lang="th-TH" sz="3200" b="0" dirty="0" smtClean="0">
                <a:ea typeface="Gulim" pitchFamily="34" charset="-127"/>
                <a:cs typeface="LilyUPC" pitchFamily="34" charset="-34"/>
              </a:rPr>
              <a:t>การจัดการข้อมูล</a:t>
            </a:r>
            <a:endParaRPr lang="th-TH" altLang="ko-KR" sz="3200" b="0" dirty="0" smtClean="0">
              <a:latin typeface="Calibri" pitchFamily="34" charset="0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3  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  </a:t>
            </a:r>
            <a:r>
              <a:rPr lang="th-TH" sz="3200" b="0" dirty="0" smtClean="0">
                <a:cs typeface="LilyUPC" pitchFamily="34" charset="-34"/>
              </a:rPr>
              <a:t>โครงสร้างข้อมูลและการจัดการระบบข้อมูล</a:t>
            </a:r>
            <a:endParaRPr lang="th-TH" altLang="ko-KR" sz="3200" b="0" dirty="0" smtClean="0">
              <a:latin typeface="Calibri" pitchFamily="34" charset="0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4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    </a:t>
            </a:r>
            <a:r>
              <a:rPr lang="th-TH" sz="3200" b="0" dirty="0" smtClean="0">
                <a:cs typeface="LilyUPC" pitchFamily="34" charset="-34"/>
              </a:rPr>
              <a:t>ขั้นตอนวิธี</a:t>
            </a:r>
            <a:endParaRPr lang="th-TH" altLang="ko-KR" sz="3200" b="0" dirty="0" smtClean="0">
              <a:latin typeface="Calibri" pitchFamily="34" charset="0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5  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  </a:t>
            </a:r>
            <a:r>
              <a:rPr lang="th-TH" sz="3200" b="0" dirty="0" smtClean="0">
                <a:cs typeface="LilyUPC" pitchFamily="34" charset="-34"/>
              </a:rPr>
              <a:t>การวิเคราะห์ปัญหา</a:t>
            </a:r>
            <a:endParaRPr lang="th-TH" altLang="ko-KR" sz="3200" b="0" dirty="0" smtClean="0">
              <a:latin typeface="Calibri" pitchFamily="34" charset="0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6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    </a:t>
            </a:r>
            <a:r>
              <a:rPr lang="th-TH" sz="3200" b="0" dirty="0" smtClean="0">
                <a:cs typeface="LilyUPC" pitchFamily="34" charset="-34"/>
              </a:rPr>
              <a:t>กระบวนการทำงานในหน่วยความจำของคอมพิวเตอร์</a:t>
            </a:r>
            <a:endParaRPr lang="th-TH" altLang="ko-KR" sz="3200" b="0" dirty="0" smtClean="0">
              <a:latin typeface="Calibri" pitchFamily="34" charset="0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7  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  </a:t>
            </a:r>
            <a:r>
              <a:rPr lang="th-TH" sz="3200" b="0" dirty="0" err="1" smtClean="0">
                <a:cs typeface="LilyUPC" pitchFamily="34" charset="-34"/>
              </a:rPr>
              <a:t>เชต</a:t>
            </a:r>
            <a:r>
              <a:rPr lang="th-TH" sz="3200" b="0" dirty="0" smtClean="0">
                <a:cs typeface="LilyUPC" pitchFamily="34" charset="-34"/>
              </a:rPr>
              <a:t>และตรรกศาสตร์</a:t>
            </a:r>
            <a:endParaRPr lang="th-TH" altLang="ko-KR" sz="3200" b="0" dirty="0" smtClean="0">
              <a:latin typeface="Calibri" pitchFamily="34" charset="0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8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    </a:t>
            </a:r>
            <a:r>
              <a:rPr lang="th-TH" sz="3200" b="0" dirty="0" err="1" smtClean="0">
                <a:cs typeface="LilyUPC" pitchFamily="34" charset="-34"/>
              </a:rPr>
              <a:t>ตรรก</a:t>
            </a:r>
            <a:r>
              <a:rPr lang="th-TH" sz="3200" b="0" dirty="0" smtClean="0">
                <a:cs typeface="LilyUPC" pitchFamily="34" charset="-34"/>
              </a:rPr>
              <a:t>กับการแก้โจทย์ปัญหาด้วยคอมพิวเตอร์</a:t>
            </a:r>
            <a:endParaRPr lang="th-TH" altLang="ko-KR" sz="3200" b="0" dirty="0" smtClean="0">
              <a:latin typeface="Calibri" pitchFamily="34" charset="0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ea typeface="Gulim" pitchFamily="34" charset="-127"/>
              </a:rPr>
              <a:t>9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    </a:t>
            </a:r>
            <a:r>
              <a:rPr lang="th-TH" altLang="ko-KR" sz="3200" b="0" dirty="0" smtClean="0">
                <a:latin typeface="Calibri" pitchFamily="34" charset="0"/>
                <a:cs typeface="LilyUPC" pitchFamily="34" charset="-34"/>
              </a:rPr>
              <a:t>ผังงานและรหัมเทียม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หน่วยการเรียนรู้ที่ </a:t>
            </a:r>
            <a:r>
              <a:rPr lang="en-US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10</a:t>
            </a:r>
            <a:r>
              <a:rPr lang="th-TH" altLang="ko-KR" sz="3200" b="0" dirty="0" smtClean="0">
                <a:solidFill>
                  <a:srgbClr val="FFC000"/>
                </a:solidFill>
                <a:latin typeface="Calibri" pitchFamily="34" charset="0"/>
                <a:cs typeface="LilyUPC" pitchFamily="34" charset="-34"/>
              </a:rPr>
              <a:t>  </a:t>
            </a:r>
            <a:r>
              <a:rPr lang="th-TH" sz="3200" b="0" dirty="0" smtClean="0">
                <a:cs typeface="LilyUPC" pitchFamily="34" charset="-34"/>
              </a:rPr>
              <a:t>การออกแบบและพัฒนาโปรแกรมขนาดเล็ก</a:t>
            </a:r>
            <a:endParaRPr lang="th-TH" altLang="ko-KR" sz="3200" b="0" dirty="0" smtClean="0">
              <a:latin typeface="Calibri" pitchFamily="34" charset="0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endParaRPr lang="en-US" altLang="ko-KR" sz="3200" b="0" dirty="0" smtClean="0">
              <a:latin typeface="Calibri" pitchFamily="34" charset="0"/>
              <a:ea typeface="Gulim" pitchFamily="34" charset="-127"/>
            </a:endParaRPr>
          </a:p>
          <a:p>
            <a:pPr marL="514350" indent="-514350" eaLnBrk="1" hangingPunct="1">
              <a:lnSpc>
                <a:spcPct val="80000"/>
              </a:lnSpc>
              <a:buFont typeface="Microsoft Sans Serif" pitchFamily="34" charset="0"/>
              <a:buAutoNum type="arabicPeriod"/>
              <a:defRPr/>
            </a:pPr>
            <a:endParaRPr lang="en-US" altLang="ko-KR" sz="3200" b="0" dirty="0" smtClean="0">
              <a:latin typeface="Calibri" pitchFamily="34" charset="0"/>
              <a:ea typeface="Gulim" pitchFamily="34" charset="-127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endParaRPr lang="th-TH" sz="3200" b="0" dirty="0" smtClean="0">
              <a:latin typeface="Calibri" pitchFamily="34" charset="0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 typeface="Microsoft Sans Serif" pitchFamily="34" charset="0"/>
              <a:buAutoNum type="arabicPeriod"/>
              <a:defRPr/>
            </a:pPr>
            <a:endParaRPr lang="en-US" sz="3200" b="0" dirty="0" smtClean="0">
              <a:latin typeface="Calibri" pitchFamily="34" charset="0"/>
              <a:cs typeface="LilyUPC" pitchFamily="34" charset="-34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z="4400" smtClean="0">
                <a:solidFill>
                  <a:schemeClr val="tx1"/>
                </a:solidFill>
                <a:cs typeface="LilyUPC" pitchFamily="34" charset="-34"/>
              </a:rPr>
              <a:t>เนื้อหารายวิชา</a:t>
            </a:r>
            <a:endParaRPr lang="ru-RU" altLang="th-TH" sz="4400" smtClean="0">
              <a:solidFill>
                <a:schemeClr val="tx1"/>
              </a:solidFill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88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8137599" cy="4465042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เข้าชั้นเรียน    </a:t>
            </a:r>
            <a:r>
              <a:rPr lang="en-US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	10 </a:t>
            </a: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 	คะแนน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งานที่ได้รับมอบหมาย   </a:t>
            </a:r>
            <a:r>
              <a:rPr lang="en-US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20  </a:t>
            </a: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คะแนน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การบ้าน		</a:t>
            </a:r>
            <a:r>
              <a:rPr lang="en-US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20  </a:t>
            </a: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คะแนน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สอบกลางภาค	</a:t>
            </a:r>
            <a:r>
              <a:rPr lang="en-US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20</a:t>
            </a: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 	คะแนน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สอบปลายภาค	</a:t>
            </a:r>
            <a:r>
              <a:rPr lang="en-US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30 </a:t>
            </a: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 	คะแนน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</a:t>
            </a:r>
            <a:r>
              <a:rPr lang="th-TH" altLang="ko-KR" sz="3600" b="0" u="sng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รวมคะแนน </a:t>
            </a:r>
            <a:r>
              <a:rPr lang="th-TH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	</a:t>
            </a:r>
            <a:r>
              <a:rPr lang="en-US" altLang="ko-KR" sz="3600" b="0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	100 	</a:t>
            </a:r>
            <a:r>
              <a:rPr lang="th-TH" altLang="ko-KR" sz="3600" b="0" u="sng" dirty="0" smtClean="0">
                <a:latin typeface="Calibri" pitchFamily="34" charset="0"/>
                <a:ea typeface="Gulim" pitchFamily="34" charset="-127"/>
                <a:cs typeface="LilyUPC" pitchFamily="34" charset="-34"/>
              </a:rPr>
              <a:t>คะแนน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endParaRPr lang="th-TH" altLang="ko-KR" sz="36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endParaRPr lang="th-TH" altLang="ko-KR" sz="36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 typeface="Microsoft Sans Serif" pitchFamily="34" charset="0"/>
              <a:buAutoNum type="arabicPeriod"/>
              <a:defRPr/>
            </a:pPr>
            <a:endParaRPr lang="en-US" altLang="ko-KR" sz="36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endParaRPr lang="th-TH" sz="3600" b="0" dirty="0" smtClean="0">
              <a:latin typeface="Calibri" pitchFamily="34" charset="0"/>
              <a:ea typeface="Gulim" pitchFamily="34" charset="-127"/>
              <a:cs typeface="LilyUPC" pitchFamily="34" charset="-34"/>
            </a:endParaRPr>
          </a:p>
          <a:p>
            <a:pPr marL="514350" indent="-514350" eaLnBrk="1" hangingPunct="1">
              <a:lnSpc>
                <a:spcPct val="80000"/>
              </a:lnSpc>
              <a:buFont typeface="Microsoft Sans Serif" pitchFamily="34" charset="0"/>
              <a:buAutoNum type="arabicPeriod"/>
              <a:defRPr/>
            </a:pPr>
            <a:endParaRPr lang="en-US" sz="3600" b="0" dirty="0" smtClean="0">
              <a:latin typeface="Calibri" pitchFamily="34" charset="0"/>
              <a:cs typeface="LilyUPC" pitchFamily="34" charset="-34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z="4400" dirty="0" smtClean="0">
                <a:solidFill>
                  <a:schemeClr val="tx1"/>
                </a:solidFill>
                <a:cs typeface="LilyUPC" pitchFamily="34" charset="-34"/>
              </a:rPr>
              <a:t>การวัดและประเมินผล</a:t>
            </a:r>
            <a:endParaRPr lang="ru-RU" altLang="th-TH" sz="4400" dirty="0" smtClean="0">
              <a:solidFill>
                <a:schemeClr val="tx1"/>
              </a:solidFill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63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pPr eaLnBrk="1" hangingPunct="1"/>
            <a:r>
              <a:rPr lang="th-TH" altLang="th-TH" sz="4400" dirty="0" smtClean="0">
                <a:solidFill>
                  <a:schemeClr val="tx1"/>
                </a:solidFill>
                <a:cs typeface="LilyUPC" pitchFamily="34" charset="-34"/>
              </a:rPr>
              <a:t>ผู้รับผิดชอบรายวิชา</a:t>
            </a:r>
            <a:endParaRPr lang="ru-RU" altLang="th-TH" sz="4400" dirty="0" smtClean="0">
              <a:solidFill>
                <a:schemeClr val="tx1"/>
              </a:solidFill>
              <a:cs typeface="LilyUPC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506612" y="1484784"/>
            <a:ext cx="695382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h-TH" sz="5400" b="1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LilyUPC" pitchFamily="34" charset="-34"/>
              </a:rPr>
              <a:t>ผู้สอน  อ</a:t>
            </a:r>
            <a:r>
              <a:rPr lang="en-US" sz="5400" b="1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LilyUPC" pitchFamily="34" charset="-34"/>
              </a:rPr>
              <a:t>.</a:t>
            </a:r>
            <a:r>
              <a:rPr lang="th-TH" sz="5400" b="1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LilyUPC" pitchFamily="34" charset="-34"/>
              </a:rPr>
              <a:t>จุฑาวุฒิ   </a:t>
            </a:r>
            <a:r>
              <a:rPr lang="th-TH" sz="5400" b="1" spc="50" dirty="0" err="1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LilyUPC" pitchFamily="34" charset="-34"/>
              </a:rPr>
              <a:t>จันทรมา</a:t>
            </a:r>
            <a:r>
              <a:rPr lang="th-TH" sz="5400" b="1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LilyUPC" pitchFamily="34" charset="-34"/>
              </a:rPr>
              <a:t>ลี</a:t>
            </a:r>
          </a:p>
          <a:p>
            <a:pPr>
              <a:defRPr/>
            </a:pPr>
            <a:r>
              <a:rPr lang="th-TH" sz="5400" b="1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LilyUPC" pitchFamily="34" charset="-34"/>
              </a:rPr>
              <a:t>เบอร์ติดต่อ </a:t>
            </a:r>
            <a:r>
              <a:rPr lang="en-US" sz="5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LilyUPC" pitchFamily="34" charset="-34"/>
              </a:rPr>
              <a:t>084-2055-511</a:t>
            </a:r>
            <a:endParaRPr lang="en-US" sz="5400" b="1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LilyUPC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3429000"/>
            <a:ext cx="8784976" cy="56938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3100" spc="50" dirty="0">
                <a:ln w="1143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ilyUPC" pitchFamily="34" charset="-34"/>
              </a:rPr>
              <a:t>http://dusithost.dusit.ac.th/~juthawut_cha/home.htm</a:t>
            </a:r>
            <a:endParaRPr lang="th-TH" sz="3100" spc="50" dirty="0">
              <a:ln w="11430"/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Lily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6620" y="4263181"/>
            <a:ext cx="8075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</a:t>
            </a:r>
            <a:r>
              <a:rPr lang="en-US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Email </a:t>
            </a:r>
            <a:r>
              <a:rPr lang="en-US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Address:</a:t>
            </a:r>
            <a:r>
              <a:rPr lang="en-US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LilyUPC" pitchFamily="34" charset="-34"/>
              </a:rPr>
              <a:t>  jchantharamalee@yahoo.com</a:t>
            </a:r>
            <a:endParaRPr lang="th-TH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14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temporary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Designs\Contemporary.pot</Template>
  <TotalTime>987</TotalTime>
  <Words>438</Words>
  <Application>Microsoft Office PowerPoint</Application>
  <PresentationFormat>On-screen Show 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Contemporary</vt:lpstr>
      <vt:lpstr>Introduction : Principle of Programming</vt:lpstr>
      <vt:lpstr>หลักการเขียนโปรแกรม   รหัสวิชา  2201-2410</vt:lpstr>
      <vt:lpstr>จุดประสงค์รายวิชา</vt:lpstr>
      <vt:lpstr>คำอธิบายเพิ่มเติม</vt:lpstr>
      <vt:lpstr>มาตรฐานรายวิชา</vt:lpstr>
      <vt:lpstr>คำอธิบายรายวิชา</vt:lpstr>
      <vt:lpstr>เนื้อหารายวิชา</vt:lpstr>
      <vt:lpstr>การวัดและประเมินผล</vt:lpstr>
      <vt:lpstr>ผู้รับผิดชอบรายวิชา</vt:lpstr>
      <vt:lpstr>Introduciton : The End (Any Question?)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Mooky</cp:lastModifiedBy>
  <cp:revision>61</cp:revision>
  <dcterms:created xsi:type="dcterms:W3CDTF">1997-11-07T14:07:18Z</dcterms:created>
  <dcterms:modified xsi:type="dcterms:W3CDTF">2014-05-25T04:48:04Z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